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2" r:id="rId7"/>
    <p:sldId id="265" r:id="rId8"/>
    <p:sldId id="274" r:id="rId9"/>
    <p:sldId id="261" r:id="rId10"/>
    <p:sldId id="273" r:id="rId11"/>
    <p:sldId id="275" r:id="rId12"/>
    <p:sldId id="276" r:id="rId13"/>
    <p:sldId id="277" r:id="rId14"/>
    <p:sldId id="278" r:id="rId15"/>
    <p:sldId id="262" r:id="rId16"/>
    <p:sldId id="279" r:id="rId17"/>
    <p:sldId id="280" r:id="rId18"/>
    <p:sldId id="28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  <a:srgbClr val="0000FF"/>
    <a:srgbClr val="036A07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3"/>
    <p:restoredTop sz="94635"/>
  </p:normalViewPr>
  <p:slideViewPr>
    <p:cSldViewPr snapToGrid="0" snapToObjects="1">
      <p:cViewPr varScale="1">
        <p:scale>
          <a:sx n="127" d="100"/>
          <a:sy n="127" d="100"/>
        </p:scale>
        <p:origin x="-104" y="-3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260162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323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35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219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838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0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248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54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33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811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463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</a:t>
            </a:r>
            <a:r>
              <a:rPr lang="en-AU" dirty="0" smtClean="0"/>
              <a:t>WITTER WORKSHOP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 err="1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r-</a:t>
            </a:r>
            <a:r>
              <a:rPr lang="en" dirty="0" err="1">
                <a:latin typeface="Courier"/>
                <a:ea typeface="Courier"/>
                <a:cs typeface="Courier"/>
                <a:sym typeface="Courier"/>
              </a:rPr>
              <a:t>ladies_global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Melbourne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20685">
            <a:off x="3601461" y="2435872"/>
            <a:ext cx="665744" cy="66574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-AU" dirty="0" smtClean="0"/>
              <a:t>Searching twitter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839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 smtClean="0"/>
              <a:t>Always search twitter first </a:t>
            </a:r>
            <a:r>
              <a:rPr lang="en-AU" dirty="0" smtClean="0">
                <a:solidFill>
                  <a:schemeClr val="tx1"/>
                </a:solidFill>
              </a:rPr>
              <a:t>and then set up R query 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2" r="17848" b="6563"/>
          <a:stretch/>
        </p:blipFill>
        <p:spPr>
          <a:xfrm>
            <a:off x="63794" y="0"/>
            <a:ext cx="4779359" cy="5143500"/>
          </a:xfrm>
          <a:prstGeom prst="rect">
            <a:avLst/>
          </a:prstGeom>
        </p:spPr>
      </p:pic>
      <p:sp>
        <p:nvSpPr>
          <p:cNvPr id="10" name="Shape 74"/>
          <p:cNvSpPr txBox="1"/>
          <p:nvPr/>
        </p:nvSpPr>
        <p:spPr>
          <a:xfrm>
            <a:off x="5036925" y="2197963"/>
            <a:ext cx="3881044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tweets</a:t>
            </a:r>
            <a:r>
              <a:rPr lang="mr-IN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&lt;- </a:t>
            </a:r>
            <a:r>
              <a:rPr lang="mr-IN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searchTwitter</a:t>
            </a:r>
            <a:r>
              <a:rPr lang="mr-IN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mr-I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"#</a:t>
            </a:r>
            <a:r>
              <a:rPr lang="mr-IN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rupaulsdragrace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 OR </a:t>
            </a:r>
            <a:r>
              <a:rPr lang="mr-I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#</a:t>
            </a:r>
            <a:r>
              <a:rPr lang="mr-IN" dirty="0" err="1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en-AU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pdr9</a:t>
            </a:r>
            <a:r>
              <a:rPr lang="mr-I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,                          </a:t>
            </a:r>
            <a:r>
              <a:rPr lang="mr-IN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lang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mr-I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lang="mr-IN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en</a:t>
            </a:r>
            <a:r>
              <a:rPr lang="mr-I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lang="mr-IN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mr-IN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since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mr-IN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mr-I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"2017-03-01"</a:t>
            </a:r>
            <a:r>
              <a:rPr lang="mr-IN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-AU" dirty="0" smtClean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endParaRPr lang="en-AU" dirty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tweetsDF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&lt;- </a:t>
            </a:r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twListToDF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(tweets)</a:t>
            </a:r>
            <a:endParaRPr lang="en-AU" dirty="0" smtClean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endParaRPr lang="en-AU" dirty="0">
              <a:solidFill>
                <a:srgbClr val="0000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6769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 smtClean="0"/>
              <a:t>More search options </a:t>
            </a:r>
            <a:r>
              <a:rPr lang="en-AU" dirty="0" smtClean="0">
                <a:solidFill>
                  <a:schemeClr val="tx1"/>
                </a:solidFill>
              </a:rPr>
              <a:t>and other queries </a:t>
            </a:r>
            <a:endParaRPr lang="en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18254"/>
              </p:ext>
            </p:extLst>
          </p:nvPr>
        </p:nvGraphicFramePr>
        <p:xfrm>
          <a:off x="141790" y="308225"/>
          <a:ext cx="4800080" cy="45111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00040"/>
                <a:gridCol w="2400040"/>
              </a:tblGrid>
              <a:tr h="211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Operator</a:t>
                      </a:r>
                      <a:endParaRPr lang="en-US" sz="1200">
                        <a:solidFill>
                          <a:srgbClr val="4F76A3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398A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dirty="0">
                          <a:effectLst/>
                        </a:rPr>
                        <a:t>Behavior</a:t>
                      </a:r>
                      <a:endParaRPr lang="en-US" sz="1200" dirty="0">
                        <a:solidFill>
                          <a:srgbClr val="4F76A3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398A">
                        <a:alpha val="43000"/>
                      </a:srgbClr>
                    </a:solidFill>
                  </a:tcPr>
                </a:tc>
              </a:tr>
              <a:tr h="564195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RuPaul’s</a:t>
                      </a:r>
                      <a:r>
                        <a:rPr lang="en-US" sz="1200" dirty="0" smtClean="0">
                          <a:effectLst/>
                        </a:rPr>
                        <a:t> Queens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will find tweets containing both </a:t>
                      </a:r>
                      <a:r>
                        <a:rPr lang="en-US" sz="1200" dirty="0" smtClean="0">
                          <a:effectLst/>
                        </a:rPr>
                        <a:t>"Queens" </a:t>
                      </a:r>
                      <a:r>
                        <a:rPr lang="en-US" sz="1200" dirty="0">
                          <a:effectLst/>
                        </a:rPr>
                        <a:t>and </a:t>
                      </a:r>
                      <a:r>
                        <a:rPr lang="en-US" sz="1200" dirty="0" smtClean="0">
                          <a:effectLst/>
                        </a:rPr>
                        <a:t>”</a:t>
                      </a:r>
                      <a:r>
                        <a:rPr lang="en-US" sz="1200" dirty="0" err="1" smtClean="0">
                          <a:effectLst/>
                        </a:rPr>
                        <a:t>RuPaul’s</a:t>
                      </a:r>
                      <a:r>
                        <a:rPr lang="en-US" sz="1200" dirty="0" smtClean="0">
                          <a:effectLst/>
                        </a:rPr>
                        <a:t>"; </a:t>
                      </a:r>
                      <a:r>
                        <a:rPr lang="en-US" sz="1200" dirty="0">
                          <a:effectLst/>
                        </a:rPr>
                        <a:t>not case sensitive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64195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‘</a:t>
                      </a:r>
                      <a:r>
                        <a:rPr lang="en-US" sz="1200" dirty="0" err="1" smtClean="0">
                          <a:effectLst/>
                        </a:rPr>
                        <a:t>RuPaul’s</a:t>
                      </a:r>
                      <a:r>
                        <a:rPr lang="en-US" sz="1200" dirty="0" smtClean="0">
                          <a:effectLst/>
                        </a:rPr>
                        <a:t> Queens’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will find tweets containing the exact phrase </a:t>
                      </a:r>
                      <a:r>
                        <a:rPr lang="en-US" sz="1200" dirty="0" smtClean="0">
                          <a:effectLst/>
                        </a:rPr>
                        <a:t>"</a:t>
                      </a:r>
                      <a:r>
                        <a:rPr lang="en-US" sz="1200" dirty="0" err="1" smtClean="0">
                          <a:effectLst/>
                        </a:rPr>
                        <a:t>RuPaul’s</a:t>
                      </a:r>
                      <a:r>
                        <a:rPr lang="en-US" sz="1200" dirty="0" smtClean="0">
                          <a:effectLst/>
                        </a:rPr>
                        <a:t> Queens"; </a:t>
                      </a:r>
                      <a:r>
                        <a:rPr lang="en-US" sz="1200" dirty="0">
                          <a:effectLst/>
                        </a:rPr>
                        <a:t>not case sensitive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</a:tr>
              <a:tr h="391486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rupaulsdragrace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mr-IN" sz="1200" dirty="0" smtClean="0">
                          <a:effectLst/>
                        </a:rPr>
                        <a:t>–</a:t>
                      </a:r>
                      <a:r>
                        <a:rPr lang="en-US" sz="1200" dirty="0" smtClean="0">
                          <a:effectLst/>
                        </a:rPr>
                        <a:t>rpdr9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will find tweets containing </a:t>
                      </a:r>
                      <a:r>
                        <a:rPr lang="en-US" sz="1200" dirty="0" smtClean="0">
                          <a:effectLst/>
                        </a:rPr>
                        <a:t>”</a:t>
                      </a:r>
                      <a:r>
                        <a:rPr lang="en-US" sz="1200" dirty="0" err="1" smtClean="0">
                          <a:effectLst/>
                        </a:rPr>
                        <a:t>rupaulsdragrace</a:t>
                      </a:r>
                      <a:r>
                        <a:rPr lang="en-US" sz="1200" dirty="0" smtClean="0">
                          <a:effectLst/>
                        </a:rPr>
                        <a:t>" </a:t>
                      </a:r>
                      <a:r>
                        <a:rPr lang="en-US" sz="1200" dirty="0">
                          <a:effectLst/>
                        </a:rPr>
                        <a:t>but not </a:t>
                      </a:r>
                      <a:r>
                        <a:rPr lang="en-US" sz="1200" dirty="0" smtClean="0">
                          <a:effectLst/>
                        </a:rPr>
                        <a:t>”rpdr9”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</a:tr>
              <a:tr h="391486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#rpdr9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will find tweets containing the hashtag </a:t>
                      </a:r>
                      <a:r>
                        <a:rPr lang="en-US" sz="1200" dirty="0" smtClean="0">
                          <a:effectLst/>
                        </a:rPr>
                        <a:t>”rpdr9"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</a:tr>
              <a:tr h="388094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from:RuPaul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will find tweets sent </a:t>
                      </a:r>
                      <a:r>
                        <a:rPr lang="en-US" sz="1200" dirty="0" smtClean="0">
                          <a:effectLst/>
                        </a:rPr>
                        <a:t>from</a:t>
                      </a:r>
                      <a:r>
                        <a:rPr lang="en-US" sz="1200" baseline="0" dirty="0" smtClean="0">
                          <a:effectLst/>
                        </a:rPr>
                        <a:t> Ru Paul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</a:tr>
              <a:tr h="388094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to:RuPaul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will find tweets sent </a:t>
                      </a:r>
                      <a:r>
                        <a:rPr lang="en-US" sz="1200" dirty="0" smtClean="0">
                          <a:effectLst/>
                        </a:rPr>
                        <a:t>to</a:t>
                      </a:r>
                      <a:r>
                        <a:rPr lang="en-US" sz="1200" baseline="0" dirty="0" smtClean="0">
                          <a:effectLst/>
                        </a:rPr>
                        <a:t> Ru Paul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</a:tr>
              <a:tr h="391486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@</a:t>
                      </a:r>
                      <a:r>
                        <a:rPr lang="en-US" sz="1200" dirty="0" err="1" smtClean="0">
                          <a:effectLst/>
                        </a:rPr>
                        <a:t>RuPaul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will find tweets referencing </a:t>
                      </a:r>
                      <a:r>
                        <a:rPr lang="en-US" sz="1200" dirty="0" smtClean="0">
                          <a:effectLst/>
                        </a:rPr>
                        <a:t>Ru</a:t>
                      </a:r>
                      <a:r>
                        <a:rPr lang="en-US" sz="1200" baseline="0" dirty="0" smtClean="0">
                          <a:effectLst/>
                        </a:rPr>
                        <a:t> Paul’s </a:t>
                      </a:r>
                      <a:r>
                        <a:rPr lang="en-US" sz="1200" dirty="0" smtClean="0">
                          <a:effectLst/>
                        </a:rPr>
                        <a:t>account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</a:tr>
              <a:tr h="564195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RuPaul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since:2014-08-25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smtClean="0">
                          <a:effectLst/>
                        </a:rPr>
                        <a:t>tweets </a:t>
                      </a:r>
                      <a:r>
                        <a:rPr lang="en-US" sz="1200" dirty="0">
                          <a:effectLst/>
                        </a:rPr>
                        <a:t>containing </a:t>
                      </a:r>
                      <a:r>
                        <a:rPr lang="en-US" sz="1200" dirty="0" smtClean="0">
                          <a:effectLst/>
                        </a:rPr>
                        <a:t>”</a:t>
                      </a:r>
                      <a:r>
                        <a:rPr lang="en-US" sz="1200" dirty="0" err="1" smtClean="0">
                          <a:effectLst/>
                        </a:rPr>
                        <a:t>RuPaul</a:t>
                      </a:r>
                      <a:r>
                        <a:rPr lang="en-US" sz="1200" dirty="0" smtClean="0">
                          <a:effectLst/>
                        </a:rPr>
                        <a:t>" </a:t>
                      </a:r>
                      <a:r>
                        <a:rPr lang="en-US" sz="1200" dirty="0">
                          <a:effectLst/>
                        </a:rPr>
                        <a:t>and sent since 2010-08-25 (year-month-day)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</a:tr>
              <a:tr h="547978"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 err="1" smtClean="0">
                          <a:effectLst/>
                        </a:rPr>
                        <a:t>RuPaul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until:2014-08-22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dirty="0">
                          <a:effectLst/>
                        </a:rPr>
                        <a:t>will find tweets containing </a:t>
                      </a:r>
                      <a:r>
                        <a:rPr lang="en-US" sz="1200" dirty="0" smtClean="0">
                          <a:effectLst/>
                        </a:rPr>
                        <a:t>”</a:t>
                      </a:r>
                      <a:r>
                        <a:rPr lang="en-US" sz="1200" dirty="0" err="1" smtClean="0">
                          <a:effectLst/>
                        </a:rPr>
                        <a:t>RuPaul</a:t>
                      </a:r>
                      <a:r>
                        <a:rPr lang="en-US" sz="1200" dirty="0" smtClean="0">
                          <a:effectLst/>
                        </a:rPr>
                        <a:t>" </a:t>
                      </a:r>
                      <a:r>
                        <a:rPr lang="en-US" sz="1200" dirty="0">
                          <a:effectLst/>
                        </a:rPr>
                        <a:t>and sent before 2010-08-25</a:t>
                      </a:r>
                      <a:endParaRPr lang="en-US" sz="1200" dirty="0">
                        <a:solidFill>
                          <a:srgbClr val="555555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8637" marR="18637" marT="18637" marB="18637"/>
                </a:tc>
              </a:tr>
            </a:tbl>
          </a:graphicData>
        </a:graphic>
      </p:graphicFrame>
      <p:sp>
        <p:nvSpPr>
          <p:cNvPr id="7" name="Shape 143"/>
          <p:cNvSpPr txBox="1">
            <a:spLocks/>
          </p:cNvSpPr>
          <p:nvPr/>
        </p:nvSpPr>
        <p:spPr>
          <a:xfrm>
            <a:off x="5036925" y="2038200"/>
            <a:ext cx="3118247" cy="29161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spcBef>
                <a:spcPts val="0"/>
              </a:spcBef>
              <a:buFont typeface="Helvetica Neue"/>
              <a:buNone/>
            </a:pPr>
            <a:r>
              <a:rPr lang="en-AU" dirty="0">
                <a:solidFill>
                  <a:schemeClr val="dk1"/>
                </a:solidFill>
              </a:rPr>
              <a:t>r</a:t>
            </a:r>
            <a:r>
              <a:rPr lang="en-AU" dirty="0" smtClean="0">
                <a:solidFill>
                  <a:schemeClr val="dk1"/>
                </a:solidFill>
              </a:rPr>
              <a:t>etweets returns retweets or users who retweeted a tweet </a:t>
            </a:r>
          </a:p>
          <a:p>
            <a:pPr>
              <a:spcBef>
                <a:spcPts val="0"/>
              </a:spcBef>
              <a:buFont typeface="Helvetica Neue"/>
              <a:buNone/>
            </a:pPr>
            <a:endParaRPr lang="en-AU" dirty="0" smtClean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AU" dirty="0" err="1" smtClean="0">
                <a:solidFill>
                  <a:schemeClr val="dk1"/>
                </a:solidFill>
              </a:rPr>
              <a:t>getTrends</a:t>
            </a:r>
            <a:r>
              <a:rPr lang="en-AU" dirty="0" smtClean="0">
                <a:solidFill>
                  <a:schemeClr val="dk1"/>
                </a:solidFill>
              </a:rPr>
              <a:t> </a:t>
            </a:r>
            <a:r>
              <a:rPr lang="en-AU" dirty="0" smtClean="0"/>
              <a:t>allows </a:t>
            </a:r>
            <a:r>
              <a:rPr lang="en-AU" dirty="0"/>
              <a:t>you to interact with the trend portion of the Twitter API</a:t>
            </a:r>
            <a:endParaRPr lang="en-AU" dirty="0" smtClean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0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 smtClean="0"/>
              <a:t>Get user information and  </a:t>
            </a:r>
            <a:r>
              <a:rPr lang="en-AU" dirty="0" smtClean="0">
                <a:solidFill>
                  <a:srgbClr val="88398A"/>
                </a:solidFill>
              </a:rPr>
              <a:t>combine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83307" y="1935632"/>
            <a:ext cx="3822879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AU" dirty="0" smtClean="0"/>
              <a:t>Find user information</a:t>
            </a:r>
          </a:p>
          <a:p>
            <a:pPr marL="457200" lvl="0" indent="-228600" rtl="0">
              <a:spcBef>
                <a:spcPts val="0"/>
              </a:spcBef>
            </a:pPr>
            <a:endParaRPr lang="en-AU" dirty="0"/>
          </a:p>
          <a:p>
            <a:pPr marL="457200" lvl="0" indent="-228600" rtl="0">
              <a:spcBef>
                <a:spcPts val="0"/>
              </a:spcBef>
            </a:pPr>
            <a:r>
              <a:rPr lang="en-AU" dirty="0" smtClean="0"/>
              <a:t>Change encoding if necessary</a:t>
            </a:r>
          </a:p>
          <a:p>
            <a:pPr marL="457200" lvl="0" indent="-228600" rtl="0">
              <a:spcBef>
                <a:spcPts val="0"/>
              </a:spcBef>
            </a:pPr>
            <a:endParaRPr lang="en-AU" dirty="0"/>
          </a:p>
          <a:p>
            <a:pPr marL="457200" lvl="0" indent="-228600" rtl="0">
              <a:spcBef>
                <a:spcPts val="0"/>
              </a:spcBef>
            </a:pPr>
            <a:r>
              <a:rPr lang="en-AU" dirty="0" smtClean="0"/>
              <a:t>Make data frame</a:t>
            </a:r>
          </a:p>
          <a:p>
            <a:pPr marL="457200" lvl="0" indent="-228600" rtl="0">
              <a:spcBef>
                <a:spcPts val="0"/>
              </a:spcBef>
            </a:pPr>
            <a:endParaRPr lang="en-AU" dirty="0"/>
          </a:p>
          <a:p>
            <a:pPr marL="457200" lvl="0" indent="-228600" rtl="0">
              <a:spcBef>
                <a:spcPts val="0"/>
              </a:spcBef>
            </a:pPr>
            <a:r>
              <a:rPr lang="en-AU" dirty="0" smtClean="0"/>
              <a:t>Combine data frames by screen name 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hape 74"/>
          <p:cNvSpPr txBox="1"/>
          <p:nvPr/>
        </p:nvSpPr>
        <p:spPr>
          <a:xfrm>
            <a:off x="4544944" y="984932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</a:t>
            </a:r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creen_names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&lt;- unique(</a:t>
            </a:r>
          </a:p>
          <a:p>
            <a:pPr lvl="0"/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as.character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tweetsDF$screenName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))</a:t>
            </a:r>
          </a:p>
          <a:p>
            <a:pPr lvl="0"/>
            <a:endParaRPr lang="en-AU" dirty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user_infos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&lt;- </a:t>
            </a:r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lookupUsers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screen_names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includeNA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= </a:t>
            </a:r>
            <a:r>
              <a:rPr lang="en-AU" dirty="0" smtClean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FALSE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/>
            <a:endParaRPr lang="en-AU" dirty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lapply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user_infos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-AU" dirty="0" smtClean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function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(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x) Encoding(</a:t>
            </a:r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x$lastStatus$text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 </a:t>
            </a:r>
            <a:endParaRPr lang="en-AU" dirty="0" smtClean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&lt;- </a:t>
            </a:r>
            <a:r>
              <a:rPr lang="en-AU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"latin1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")</a:t>
            </a:r>
            <a:endParaRPr lang="en-AU" dirty="0" smtClean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endParaRPr lang="en-AU" dirty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user_infosToDF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&lt;- </a:t>
            </a:r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twListToDF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user_infos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/>
            <a:endParaRPr lang="en-AU" dirty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combined_data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&lt;-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merge(x=</a:t>
            </a:r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tweetsDF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, y=</a:t>
            </a:r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user_infosToDF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, by=</a:t>
            </a:r>
            <a:r>
              <a:rPr lang="en-AU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lang="en-AU" dirty="0" err="1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screenName</a:t>
            </a:r>
            <a:r>
              <a:rPr lang="en-AU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"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-AU" dirty="0" smtClean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0519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-AU" dirty="0" err="1" smtClean="0"/>
              <a:t>RuPaul’s</a:t>
            </a:r>
            <a:r>
              <a:rPr lang="en-AU" dirty="0" smtClean="0"/>
              <a:t> Drag Race</a:t>
            </a:r>
            <a:br>
              <a:rPr lang="en-AU" dirty="0" smtClean="0"/>
            </a:br>
            <a:r>
              <a:rPr lang="en-AU" dirty="0" smtClean="0"/>
              <a:t>Analysis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787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6600" dirty="0" smtClean="0">
                <a:solidFill>
                  <a:srgbClr val="88398A"/>
                </a:solidFill>
              </a:rPr>
              <a:t>#</a:t>
            </a:r>
            <a:r>
              <a:rPr lang="en-AU" sz="6600" dirty="0" err="1" smtClean="0">
                <a:solidFill>
                  <a:srgbClr val="88398A"/>
                </a:solidFill>
              </a:rPr>
              <a:t>rupaulsdragrace</a:t>
            </a:r>
            <a:r>
              <a:rPr lang="en-AU" sz="6600" dirty="0" smtClean="0">
                <a:solidFill>
                  <a:srgbClr val="88398A"/>
                </a:solidFill>
              </a:rPr>
              <a:t/>
            </a:r>
            <a:br>
              <a:rPr lang="en-AU" sz="6600" dirty="0" smtClean="0">
                <a:solidFill>
                  <a:srgbClr val="88398A"/>
                </a:solidFill>
              </a:rPr>
            </a:br>
            <a:r>
              <a:rPr lang="en-AU" sz="6600" dirty="0">
                <a:solidFill>
                  <a:srgbClr val="88398A"/>
                </a:solidFill>
              </a:rPr>
              <a:t/>
            </a:r>
            <a:br>
              <a:rPr lang="en-AU" sz="6600" dirty="0">
                <a:solidFill>
                  <a:srgbClr val="88398A"/>
                </a:solidFill>
              </a:rPr>
            </a:br>
            <a:r>
              <a:rPr lang="en-AU" sz="6600" dirty="0" smtClean="0">
                <a:solidFill>
                  <a:srgbClr val="88398A"/>
                </a:solidFill>
              </a:rPr>
              <a:t>#rpdr9</a:t>
            </a:r>
            <a:endParaRPr lang="en" sz="6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68" r="1461" b="24598"/>
          <a:stretch/>
        </p:blipFill>
        <p:spPr>
          <a:xfrm>
            <a:off x="184935" y="1057145"/>
            <a:ext cx="8537826" cy="38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9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68" r="1461" b="24598"/>
          <a:stretch/>
        </p:blipFill>
        <p:spPr>
          <a:xfrm>
            <a:off x="184935" y="1057145"/>
            <a:ext cx="8537826" cy="3876530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 rot="2843915">
            <a:off x="997409" y="1769410"/>
            <a:ext cx="1023399" cy="1013002"/>
          </a:xfrm>
          <a:prstGeom prst="plus">
            <a:avLst>
              <a:gd name="adj" fmla="val 38622"/>
            </a:avLst>
          </a:prstGeom>
          <a:solidFill>
            <a:srgbClr val="88398A"/>
          </a:solidFill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2843915">
            <a:off x="7551357" y="1556159"/>
            <a:ext cx="1023399" cy="1013002"/>
          </a:xfrm>
          <a:prstGeom prst="plus">
            <a:avLst>
              <a:gd name="adj" fmla="val 38622"/>
            </a:avLst>
          </a:prstGeom>
          <a:solidFill>
            <a:srgbClr val="88398A"/>
          </a:solidFill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843915">
            <a:off x="2292339" y="1383077"/>
            <a:ext cx="1023399" cy="1013002"/>
          </a:xfrm>
          <a:prstGeom prst="plus">
            <a:avLst>
              <a:gd name="adj" fmla="val 38622"/>
            </a:avLst>
          </a:prstGeom>
          <a:solidFill>
            <a:srgbClr val="88398A"/>
          </a:solidFill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2843915">
            <a:off x="3011530" y="1393080"/>
            <a:ext cx="1023399" cy="1013002"/>
          </a:xfrm>
          <a:prstGeom prst="plus">
            <a:avLst>
              <a:gd name="adj" fmla="val 38622"/>
            </a:avLst>
          </a:prstGeom>
          <a:solidFill>
            <a:srgbClr val="88398A"/>
          </a:solidFill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2843915">
            <a:off x="3708983" y="1749374"/>
            <a:ext cx="1023399" cy="1013002"/>
          </a:xfrm>
          <a:prstGeom prst="plus">
            <a:avLst>
              <a:gd name="adj" fmla="val 38622"/>
            </a:avLst>
          </a:prstGeom>
          <a:solidFill>
            <a:srgbClr val="88398A"/>
          </a:solidFill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843915">
            <a:off x="1642395" y="1571228"/>
            <a:ext cx="1023399" cy="1013002"/>
          </a:xfrm>
          <a:prstGeom prst="plus">
            <a:avLst>
              <a:gd name="adj" fmla="val 38622"/>
            </a:avLst>
          </a:prstGeom>
          <a:solidFill>
            <a:srgbClr val="88398A"/>
          </a:solidFill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2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386"/>
            <a:ext cx="2609636" cy="4935480"/>
          </a:xfrm>
          <a:prstGeom prst="rect">
            <a:avLst/>
          </a:prstGeom>
        </p:spPr>
      </p:pic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2225218" y="741840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6000" dirty="0" smtClean="0">
                <a:solidFill>
                  <a:srgbClr val="88398A"/>
                </a:solidFill>
              </a:rPr>
              <a:t>So Ladies </a:t>
            </a:r>
            <a:r>
              <a:rPr lang="en-AU" sz="6000" smtClean="0">
                <a:solidFill>
                  <a:srgbClr val="88398A"/>
                </a:solidFill>
              </a:rPr>
              <a:t>Start </a:t>
            </a:r>
            <a:br>
              <a:rPr lang="en-AU" sz="6000" smtClean="0">
                <a:solidFill>
                  <a:srgbClr val="88398A"/>
                </a:solidFill>
              </a:rPr>
            </a:br>
            <a:r>
              <a:rPr lang="en-AU" sz="6000" smtClean="0">
                <a:solidFill>
                  <a:srgbClr val="88398A"/>
                </a:solidFill>
              </a:rPr>
              <a:t>Your </a:t>
            </a:r>
            <a:r>
              <a:rPr lang="en-AU" sz="6000" dirty="0" smtClean="0">
                <a:solidFill>
                  <a:srgbClr val="88398A"/>
                </a:solidFill>
              </a:rPr>
              <a:t>Engines </a:t>
            </a:r>
            <a:br>
              <a:rPr lang="en-AU" sz="6000" dirty="0" smtClean="0">
                <a:solidFill>
                  <a:srgbClr val="88398A"/>
                </a:solidFill>
              </a:rPr>
            </a:br>
            <a:r>
              <a:rPr lang="en-AU" sz="6000" dirty="0" smtClean="0">
                <a:solidFill>
                  <a:srgbClr val="88398A"/>
                </a:solidFill>
              </a:rPr>
              <a:t>And May the </a:t>
            </a:r>
            <a:br>
              <a:rPr lang="en-AU" sz="6000" dirty="0" smtClean="0">
                <a:solidFill>
                  <a:srgbClr val="88398A"/>
                </a:solidFill>
              </a:rPr>
            </a:br>
            <a:r>
              <a:rPr lang="en-AU" sz="6000" dirty="0" smtClean="0">
                <a:solidFill>
                  <a:srgbClr val="88398A"/>
                </a:solidFill>
              </a:rPr>
              <a:t>Best Woman Win!</a:t>
            </a:r>
            <a:endParaRPr lang="en" sz="6000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5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22721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Little </a:t>
            </a:r>
            <a:r>
              <a:rPr lang="en">
                <a:solidFill>
                  <a:srgbClr val="88398A"/>
                </a:solidFill>
              </a:rPr>
              <a:t>guide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844425" y="1074150"/>
            <a:ext cx="3322200" cy="136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88398A"/>
                </a:solidFill>
              </a:rPr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to the </a:t>
            </a:r>
            <a:r>
              <a:rPr lang="en" sz="1200" b="1" i="1"/>
              <a:t>File</a:t>
            </a:r>
            <a:r>
              <a:rPr lang="en" sz="1200"/>
              <a:t> menu and select </a:t>
            </a:r>
            <a:r>
              <a:rPr lang="en" sz="1200" b="1" i="1"/>
              <a:t>Make a copy</a:t>
            </a:r>
            <a:r>
              <a:rPr lang="en" sz="1200"/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will get a copy of this document on your Google Drive and will be able to edit, add or delete slides.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844425" y="2778650"/>
            <a:ext cx="3322200" cy="54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88398A"/>
                </a:solidFill>
              </a:rPr>
              <a:t>COLOR PALETTE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934525" y="3319850"/>
            <a:ext cx="937200" cy="339600"/>
          </a:xfrm>
          <a:prstGeom prst="rect">
            <a:avLst/>
          </a:prstGeom>
          <a:solidFill>
            <a:srgbClr val="181818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#181818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2040475" y="3319850"/>
            <a:ext cx="937200" cy="339600"/>
          </a:xfrm>
          <a:prstGeom prst="rect">
            <a:avLst/>
          </a:prstGeom>
          <a:solidFill>
            <a:srgbClr val="D3D3D3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#D3D3D3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3146425" y="3319850"/>
            <a:ext cx="937200" cy="339600"/>
          </a:xfrm>
          <a:prstGeom prst="rect">
            <a:avLst/>
          </a:prstGeom>
          <a:solidFill>
            <a:srgbClr val="88398A"/>
          </a:solidFill>
          <a:ln w="9525" cap="flat" cmpd="sng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</a:rPr>
              <a:t>#88398A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4252375" y="3319850"/>
            <a:ext cx="937200" cy="33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#FFFFF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5358325" y="3319850"/>
            <a:ext cx="937200" cy="339600"/>
          </a:xfrm>
          <a:prstGeom prst="rect">
            <a:avLst/>
          </a:prstGeom>
          <a:solidFill>
            <a:srgbClr val="562457"/>
          </a:solidFill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#562457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49" y="2973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1725638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3600" dirty="0" smtClean="0"/>
              <a:t>I am Anna </a:t>
            </a:r>
            <a:r>
              <a:rPr lang="en-AU" sz="3600" dirty="0" err="1" smtClean="0"/>
              <a:t>Quaglieri</a:t>
            </a:r>
            <a:endParaRPr lang="en" sz="36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I </a:t>
            </a:r>
            <a:r>
              <a:rPr lang="en" dirty="0" smtClean="0">
                <a:solidFill>
                  <a:srgbClr val="000000"/>
                </a:solidFill>
              </a:rPr>
              <a:t>am</a:t>
            </a:r>
            <a:r>
              <a:rPr lang="en-AU" dirty="0" smtClean="0">
                <a:solidFill>
                  <a:srgbClr val="000000"/>
                </a:solidFill>
              </a:rPr>
              <a:t> PhD student at WEHI with a love for R and twitter</a:t>
            </a:r>
            <a:r>
              <a:rPr lang="en" dirty="0" smtClean="0">
                <a:solidFill>
                  <a:srgbClr val="000000"/>
                </a:solidFill>
              </a:rPr>
              <a:t>. </a:t>
            </a:r>
            <a:r>
              <a:rPr lang="en" dirty="0">
                <a:solidFill>
                  <a:srgbClr val="000000"/>
                </a:solidFill>
              </a:rPr>
              <a:t>You can find </a:t>
            </a:r>
            <a:r>
              <a:rPr lang="en" dirty="0" smtClean="0">
                <a:solidFill>
                  <a:srgbClr val="000000"/>
                </a:solidFill>
              </a:rPr>
              <a:t>me @</a:t>
            </a:r>
            <a:r>
              <a:rPr lang="en-AU" dirty="0" err="1" smtClean="0">
                <a:solidFill>
                  <a:srgbClr val="000000"/>
                </a:solidFill>
              </a:rPr>
              <a:t>annaquagli</a:t>
            </a:r>
            <a:r>
              <a:rPr lang="en" dirty="0" smtClean="0">
                <a:solidFill>
                  <a:srgbClr val="000000"/>
                </a:solidFill>
              </a:rPr>
              <a:t>.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03" y="1725638"/>
            <a:ext cx="1393799" cy="13937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Shape 93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03" y="3451657"/>
            <a:ext cx="1393799" cy="13937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7" name="Shape 92"/>
          <p:cNvSpPr txBox="1">
            <a:spLocks/>
          </p:cNvSpPr>
          <p:nvPr/>
        </p:nvSpPr>
        <p:spPr>
          <a:xfrm>
            <a:off x="2450354" y="3451657"/>
            <a:ext cx="5400600" cy="22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spcBef>
                <a:spcPts val="0"/>
              </a:spcBef>
              <a:buFont typeface="Helvetica Neue"/>
              <a:buNone/>
            </a:pPr>
            <a:r>
              <a:rPr lang="en-AU" sz="3600" dirty="0" smtClean="0"/>
              <a:t>I am Saskia Freytag</a:t>
            </a:r>
            <a:endParaRPr lang="en" sz="3600" dirty="0" smtClean="0"/>
          </a:p>
          <a:p>
            <a:pPr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dirty="0" smtClean="0">
                <a:solidFill>
                  <a:srgbClr val="000000"/>
                </a:solidFill>
              </a:rPr>
              <a:t>I am</a:t>
            </a:r>
            <a:r>
              <a:rPr lang="en-AU" dirty="0" smtClean="0">
                <a:solidFill>
                  <a:srgbClr val="000000"/>
                </a:solidFill>
              </a:rPr>
              <a:t> post-doc at WEHI with a love for R and twitter</a:t>
            </a:r>
            <a:r>
              <a:rPr lang="en" dirty="0" smtClean="0">
                <a:solidFill>
                  <a:srgbClr val="000000"/>
                </a:solidFill>
              </a:rPr>
              <a:t>. You can find me @</a:t>
            </a:r>
            <a:r>
              <a:rPr lang="en-AU" dirty="0" err="1" smtClean="0">
                <a:solidFill>
                  <a:srgbClr val="000000"/>
                </a:solidFill>
              </a:rPr>
              <a:t>trashystats</a:t>
            </a:r>
            <a:r>
              <a:rPr lang="en" dirty="0" smtClean="0">
                <a:solidFill>
                  <a:srgbClr val="000000"/>
                </a:solidFill>
              </a:rPr>
              <a:t>.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9" y="1709383"/>
            <a:ext cx="1525684" cy="1621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9" y="3399973"/>
            <a:ext cx="1543744" cy="14971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-AU" dirty="0" smtClean="0"/>
              <a:t>Why twitter?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dirty="0" smtClean="0"/>
              <a:t>- it’s as if they drove a clown car into a gold mine and fell in.</a:t>
            </a:r>
            <a:endParaRPr lang="en" dirty="0"/>
          </a:p>
        </p:txBody>
      </p:sp>
      <p:sp>
        <p:nvSpPr>
          <p:cNvPr id="105" name="Shape 105"/>
          <p:cNvSpPr txBox="1"/>
          <p:nvPr/>
        </p:nvSpPr>
        <p:spPr>
          <a:xfrm>
            <a:off x="1261050" y="2547350"/>
            <a:ext cx="54045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en-AU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 Zuckerberg</a:t>
            </a: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lang="en" sz="1200" i="1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r" rtl="0">
              <a:spcBef>
                <a:spcPts val="6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AU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his rival social network twitter and the potential of their collected data</a:t>
            </a: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lang="en" sz="1200" i="1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-AU" dirty="0" smtClean="0"/>
              <a:t>Getting started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9930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 smtClean="0"/>
              <a:t>Become a twitter developer </a:t>
            </a:r>
            <a:r>
              <a:rPr lang="en-AU" dirty="0" smtClean="0">
                <a:solidFill>
                  <a:schemeClr val="tx1"/>
                </a:solidFill>
              </a:rPr>
              <a:t>and get an API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4" y="2009553"/>
            <a:ext cx="3118247" cy="29161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 smtClean="0">
                <a:solidFill>
                  <a:schemeClr val="dk1"/>
                </a:solidFill>
              </a:rPr>
              <a:t>Get a twitter account</a:t>
            </a:r>
          </a:p>
          <a:p>
            <a:pPr lvl="0">
              <a:spcBef>
                <a:spcPts val="0"/>
              </a:spcBef>
              <a:buNone/>
            </a:pPr>
            <a:endParaRPr lang="en-AU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AU" dirty="0" smtClean="0">
                <a:solidFill>
                  <a:schemeClr val="dk1"/>
                </a:solidFill>
              </a:rPr>
              <a:t>Apply for your twitter application at https</a:t>
            </a:r>
            <a:r>
              <a:rPr lang="en-AU" dirty="0">
                <a:solidFill>
                  <a:schemeClr val="dk1"/>
                </a:solidFill>
              </a:rPr>
              <a:t>://</a:t>
            </a:r>
            <a:r>
              <a:rPr lang="en-AU" dirty="0" err="1">
                <a:solidFill>
                  <a:schemeClr val="dk1"/>
                </a:solidFill>
              </a:rPr>
              <a:t>apps.twitter.com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r="14829" b="22274"/>
          <a:stretch/>
        </p:blipFill>
        <p:spPr>
          <a:xfrm>
            <a:off x="70460" y="81226"/>
            <a:ext cx="4934565" cy="3514009"/>
          </a:xfrm>
          <a:prstGeom prst="rect">
            <a:avLst/>
          </a:prstGeom>
        </p:spPr>
      </p:pic>
      <p:sp>
        <p:nvSpPr>
          <p:cNvPr id="9" name="Shape 165"/>
          <p:cNvSpPr txBox="1">
            <a:spLocks/>
          </p:cNvSpPr>
          <p:nvPr/>
        </p:nvSpPr>
        <p:spPr>
          <a:xfrm>
            <a:off x="276446" y="3877438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AU" sz="7200" dirty="0" smtClean="0">
                <a:solidFill>
                  <a:srgbClr val="88398A"/>
                </a:solidFill>
              </a:rPr>
              <a:t>Now get started! </a:t>
            </a:r>
            <a:endParaRPr lang="en" sz="7200" dirty="0">
              <a:solidFill>
                <a:srgbClr val="88398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 smtClean="0"/>
              <a:t>Keys, secrets </a:t>
            </a:r>
            <a:r>
              <a:rPr lang="en-AU" dirty="0" smtClean="0">
                <a:solidFill>
                  <a:schemeClr val="tx1"/>
                </a:solidFill>
              </a:rPr>
              <a:t>and</a:t>
            </a:r>
            <a:r>
              <a:rPr lang="en-AU" dirty="0" smtClean="0"/>
              <a:t> </a:t>
            </a:r>
            <a:r>
              <a:rPr lang="en-AU" dirty="0" smtClean="0">
                <a:solidFill>
                  <a:schemeClr val="tx1"/>
                </a:solidFill>
              </a:rPr>
              <a:t>access tokens 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18841" y="1750523"/>
            <a:ext cx="3118247" cy="29161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 smtClean="0">
                <a:solidFill>
                  <a:schemeClr val="dk1"/>
                </a:solidFill>
              </a:rPr>
              <a:t>Note your consumer key and secret</a:t>
            </a:r>
          </a:p>
          <a:p>
            <a:pPr lvl="0">
              <a:spcBef>
                <a:spcPts val="0"/>
              </a:spcBef>
              <a:buNone/>
            </a:pPr>
            <a:endParaRPr lang="en-AU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AU" dirty="0" smtClean="0">
                <a:solidFill>
                  <a:schemeClr val="dk1"/>
                </a:solidFill>
              </a:rPr>
              <a:t>Generate access token</a:t>
            </a:r>
            <a:endParaRPr lang="en-AU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AU" dirty="0" smtClean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AU" dirty="0" smtClean="0">
                <a:solidFill>
                  <a:schemeClr val="dk1"/>
                </a:solidFill>
              </a:rPr>
              <a:t>Note your access token and secret</a:t>
            </a:r>
          </a:p>
          <a:p>
            <a:pPr lvl="0">
              <a:spcBef>
                <a:spcPts val="0"/>
              </a:spcBef>
              <a:buNone/>
            </a:pPr>
            <a:endParaRPr lang="en-AU" dirty="0" smtClean="0">
              <a:solidFill>
                <a:schemeClr val="dk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2" r="23664" b="7495"/>
          <a:stretch/>
        </p:blipFill>
        <p:spPr>
          <a:xfrm>
            <a:off x="63795" y="-21259"/>
            <a:ext cx="4964088" cy="51780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795" y="2009553"/>
            <a:ext cx="4964088" cy="446568"/>
          </a:xfrm>
          <a:prstGeom prst="rect">
            <a:avLst/>
          </a:prstGeom>
          <a:solidFill>
            <a:srgbClr val="88398A">
              <a:alpha val="33000"/>
            </a:srgbClr>
          </a:solidFill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753" y="4341628"/>
            <a:ext cx="4964088" cy="446568"/>
          </a:xfrm>
          <a:prstGeom prst="rect">
            <a:avLst/>
          </a:prstGeom>
          <a:solidFill>
            <a:srgbClr val="88398A">
              <a:alpha val="33000"/>
            </a:srgbClr>
          </a:solidFill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5908" y="2052087"/>
            <a:ext cx="2243470" cy="1913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85779" y="2243470"/>
            <a:ext cx="2133600" cy="184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24103" y="4373529"/>
            <a:ext cx="2371719" cy="1913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22512" y="4564912"/>
            <a:ext cx="2243470" cy="1913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00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dirty="0" smtClean="0"/>
              <a:t>Set up direct link between </a:t>
            </a:r>
            <a:r>
              <a:rPr lang="en-AU" dirty="0" smtClean="0">
                <a:solidFill>
                  <a:srgbClr val="88398A"/>
                </a:solidFill>
              </a:rPr>
              <a:t>twitter and R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83307" y="1935632"/>
            <a:ext cx="3822879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AU" dirty="0" smtClean="0"/>
              <a:t>Create and store twitter authenticated credentials </a:t>
            </a:r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hape 74"/>
          <p:cNvSpPr txBox="1"/>
          <p:nvPr/>
        </p:nvSpPr>
        <p:spPr>
          <a:xfrm>
            <a:off x="4544944" y="984932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AU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library(</a:t>
            </a:r>
            <a:r>
              <a:rPr lang="en-AU" dirty="0" err="1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twitteR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/>
            <a:r>
              <a:rPr lang="en-AU" dirty="0" smtClean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ROAuth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/>
            <a:r>
              <a:rPr lang="en-AU" dirty="0" smtClean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RCurl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/>
            <a:r>
              <a:rPr lang="en-AU" dirty="0" smtClean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(RJSONIO)</a:t>
            </a:r>
          </a:p>
          <a:p>
            <a:pPr lvl="0"/>
            <a:endParaRPr lang="en-AU" dirty="0">
              <a:solidFill>
                <a:srgbClr val="0000FF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api_key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&lt;- 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n-AU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yourapikey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</a:p>
          <a:p>
            <a:pPr lvl="0"/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api_secret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&lt;- 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n-AU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yourapisecret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</a:p>
          <a:p>
            <a:pPr lvl="0"/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oken &lt;- 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n-AU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youraccesstoken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</a:p>
          <a:p>
            <a:pPr lvl="0"/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token_secret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 &lt;- 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n-AU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yourtokensecret</a:t>
            </a:r>
            <a:r>
              <a:rPr lang="en-AU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</a:p>
          <a:p>
            <a:pPr lvl="0"/>
            <a:endParaRPr lang="en-AU" dirty="0" smtClean="0">
              <a:solidFill>
                <a:schemeClr val="tx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/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setup_twitter_oauth</a:t>
            </a:r>
            <a:r>
              <a:rPr lang="en-AU" dirty="0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-AU" dirty="0" err="1" smtClean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api_key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api_secret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, token, </a:t>
            </a:r>
            <a:r>
              <a:rPr lang="en-AU" dirty="0" err="1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token_secret</a:t>
            </a:r>
            <a:r>
              <a:rPr lang="en-AU" dirty="0">
                <a:solidFill>
                  <a:schemeClr val="tx1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600</Words>
  <Application>Microsoft Macintosh PowerPoint</Application>
  <PresentationFormat>On-screen Show (16:9)</PresentationFormat>
  <Paragraphs>106</Paragraphs>
  <Slides>18</Slides>
  <Notes>18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R-Ladies Template</vt:lpstr>
      <vt:lpstr>TWITTER WORKSHOP</vt:lpstr>
      <vt:lpstr>Little guide</vt:lpstr>
      <vt:lpstr>Hello!</vt:lpstr>
      <vt:lpstr>1. Why twitter?</vt:lpstr>
      <vt:lpstr>PowerPoint Presentation</vt:lpstr>
      <vt:lpstr>2. Getting started</vt:lpstr>
      <vt:lpstr>Become a twitter developer and get an API</vt:lpstr>
      <vt:lpstr>Keys, secrets and access tokens </vt:lpstr>
      <vt:lpstr>Set up direct link between twitter and R</vt:lpstr>
      <vt:lpstr>3. Searching twitter</vt:lpstr>
      <vt:lpstr>Always search twitter first and then set up R query </vt:lpstr>
      <vt:lpstr>More search options and other queries </vt:lpstr>
      <vt:lpstr>Get user information and  combine</vt:lpstr>
      <vt:lpstr>4. RuPaul’s Drag Race Analysis</vt:lpstr>
      <vt:lpstr>#rupaulsdragrace  #rpdr9</vt:lpstr>
      <vt:lpstr>PowerPoint Presentation</vt:lpstr>
      <vt:lpstr>PowerPoint Presentation</vt:lpstr>
      <vt:lpstr>So Ladies Start  Your Engines  And May the  Best Woman Win!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WORKSHOP</dc:title>
  <cp:lastModifiedBy>Anna Quaglieri</cp:lastModifiedBy>
  <cp:revision>19</cp:revision>
  <dcterms:modified xsi:type="dcterms:W3CDTF">2017-05-14T09:38:47Z</dcterms:modified>
</cp:coreProperties>
</file>